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66"/>
    <a:srgbClr val="33889F"/>
    <a:srgbClr val="FF0000"/>
    <a:srgbClr val="F6161B"/>
    <a:srgbClr val="FF6600"/>
    <a:srgbClr val="FF6699"/>
    <a:srgbClr val="800000"/>
    <a:srgbClr val="33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BB21-E142-4CBF-9879-3F420145898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FFB3-7540-4A5D-9054-083C42FFF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7-Point Star 18"/>
          <p:cNvSpPr/>
          <p:nvPr/>
        </p:nvSpPr>
        <p:spPr>
          <a:xfrm>
            <a:off x="285720" y="214290"/>
            <a:ext cx="8572560" cy="6286544"/>
          </a:xfrm>
          <a:prstGeom prst="star7">
            <a:avLst>
              <a:gd name="adj" fmla="val 25046"/>
              <a:gd name="hf" fmla="val 102572"/>
              <a:gd name="vf" fmla="val 105210"/>
            </a:avLst>
          </a:prstGeom>
          <a:solidFill>
            <a:schemeClr val="tx2">
              <a:lumMod val="50000"/>
            </a:schemeClr>
          </a:solidFill>
          <a:ln w="1143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643174" y="2643182"/>
            <a:ext cx="357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000" b="1" dirty="0" smtClean="0">
                <a:solidFill>
                  <a:schemeClr val="bg1"/>
                </a:solidFill>
                <a:cs typeface="+mj-cs"/>
              </a:rPr>
              <a:t>انواع فعل </a:t>
            </a:r>
            <a:r>
              <a:rPr lang="en-US" sz="8000" b="1" dirty="0" smtClean="0">
                <a:solidFill>
                  <a:schemeClr val="bg1"/>
                </a:solidFill>
                <a:cs typeface="+mj-cs"/>
              </a:rPr>
              <a:t> </a:t>
            </a:r>
            <a:endParaRPr lang="en-US" sz="8000" b="1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214290"/>
            <a:ext cx="8715436" cy="6286544"/>
          </a:xfrm>
          <a:prstGeom prst="roundRect">
            <a:avLst>
              <a:gd name="adj" fmla="val 25263"/>
            </a:avLst>
          </a:prstGeom>
          <a:solidFill>
            <a:srgbClr val="FF6600"/>
          </a:solidFill>
          <a:ln w="1174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400" b="1" dirty="0" smtClean="0"/>
              <a:t> </a:t>
            </a:r>
            <a:r>
              <a:rPr lang="fa-IR" sz="2400" b="1" dirty="0" smtClean="0">
                <a:solidFill>
                  <a:srgbClr val="FFC000"/>
                </a:solidFill>
                <a:latin typeface="+mj-lt"/>
                <a:cs typeface="+mj-cs"/>
              </a:rPr>
              <a:t>مضارع التزامی : </a:t>
            </a:r>
            <a:r>
              <a:rPr lang="fa-IR" sz="2400" b="1" dirty="0" smtClean="0">
                <a:latin typeface="+mj-lt"/>
                <a:cs typeface="+mj-cs"/>
              </a:rPr>
              <a:t>بر انجام عملی در زمان حال یا آینده ی نزدیک همراه با </a:t>
            </a:r>
            <a:endParaRPr lang="en-US" sz="2400" b="1" dirty="0" smtClean="0">
              <a:latin typeface="+mj-lt"/>
              <a:cs typeface="+mj-cs"/>
            </a:endParaRPr>
          </a:p>
          <a:p>
            <a:pPr algn="r"/>
            <a:endParaRPr lang="en-US" sz="2400" b="1" dirty="0" smtClean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latin typeface="+mj-lt"/>
                <a:cs typeface="+mj-cs"/>
              </a:rPr>
              <a:t>شک ، تردید ، آرزو و یا شرط دلالت می کند .</a:t>
            </a:r>
          </a:p>
          <a:p>
            <a:pPr algn="r"/>
            <a:endParaRPr lang="fa-IR" sz="2400" b="1" dirty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FFC000"/>
                </a:solidFill>
                <a:latin typeface="+mj-lt"/>
                <a:cs typeface="+mj-cs"/>
              </a:rPr>
              <a:t>فرمول : </a:t>
            </a:r>
            <a:r>
              <a:rPr lang="fa-IR" sz="2400" b="1" dirty="0" smtClean="0">
                <a:latin typeface="+mj-lt"/>
                <a:cs typeface="+mj-cs"/>
              </a:rPr>
              <a:t>ب + بن مضارع + شناسه = مضارع التزامی </a:t>
            </a:r>
          </a:p>
          <a:p>
            <a:pPr algn="r"/>
            <a:endParaRPr lang="fa-IR" sz="2400" b="1" dirty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FFC000"/>
                </a:solidFill>
                <a:latin typeface="+mj-lt"/>
                <a:cs typeface="+mj-cs"/>
              </a:rPr>
              <a:t>مثال : </a:t>
            </a:r>
            <a:r>
              <a:rPr lang="fa-IR" sz="2400" b="1" dirty="0" smtClean="0">
                <a:latin typeface="+mj-lt"/>
                <a:cs typeface="+mj-cs"/>
              </a:rPr>
              <a:t>ب + گوی + ی = بکویی</a:t>
            </a:r>
          </a:p>
          <a:p>
            <a:pPr algn="r"/>
            <a:endParaRPr lang="fa-IR" sz="2400" b="1" dirty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جمله</a:t>
            </a:r>
            <a:r>
              <a:rPr lang="fa-IR" sz="2400" b="1" dirty="0" smtClean="0">
                <a:latin typeface="+mj-lt"/>
                <a:cs typeface="+mj-cs"/>
              </a:rPr>
              <a:t> ( همراه با شک و تردید ) </a:t>
            </a:r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: شاید تو در پیشگاه الهی حقیقت را بگویی</a:t>
            </a:r>
          </a:p>
          <a:p>
            <a:pPr algn="r"/>
            <a:endParaRPr lang="fa-IR" sz="2400" b="1" dirty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جمله</a:t>
            </a:r>
            <a:r>
              <a:rPr lang="fa-IR" sz="2400" b="1" dirty="0" smtClean="0">
                <a:latin typeface="+mj-lt"/>
                <a:cs typeface="+mj-cs"/>
              </a:rPr>
              <a:t> ( همراه با آرزو ) </a:t>
            </a:r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: ای کاش حقیقت را بگویی .</a:t>
            </a:r>
          </a:p>
          <a:p>
            <a:pPr algn="r"/>
            <a:endParaRPr lang="fa-IR" sz="2400" b="1" dirty="0">
              <a:latin typeface="+mj-lt"/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جمله </a:t>
            </a:r>
            <a:r>
              <a:rPr lang="fa-IR" sz="2400" b="1" dirty="0" smtClean="0">
                <a:latin typeface="+mj-lt"/>
                <a:cs typeface="+mj-cs"/>
              </a:rPr>
              <a:t>( همراه با شرط ) </a:t>
            </a:r>
            <a:r>
              <a:rPr lang="fa-IR" sz="2400" b="1" dirty="0" smtClean="0">
                <a:solidFill>
                  <a:srgbClr val="C00000"/>
                </a:solidFill>
                <a:latin typeface="+mj-lt"/>
                <a:cs typeface="+mj-cs"/>
              </a:rPr>
              <a:t>: اگر حقیقت را بگویی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 rot="20144050">
            <a:off x="538781" y="4584567"/>
            <a:ext cx="2270331" cy="1596596"/>
          </a:xfrm>
          <a:prstGeom prst="heart">
            <a:avLst/>
          </a:prstGeom>
          <a:solidFill>
            <a:srgbClr val="FFC000"/>
          </a:solidFill>
          <a:ln w="730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solidFill>
                  <a:srgbClr val="FF6600"/>
                </a:solidFill>
                <a:cs typeface="+mj-cs"/>
              </a:rPr>
              <a:t>مصدر : گفتن</a:t>
            </a:r>
            <a:endParaRPr lang="en-US" sz="2200" b="1" dirty="0">
              <a:solidFill>
                <a:srgbClr val="FF6600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357158" y="3214686"/>
            <a:ext cx="8215370" cy="3429024"/>
          </a:xfrm>
          <a:prstGeom prst="smileyFace">
            <a:avLst>
              <a:gd name="adj" fmla="val 4653"/>
            </a:avLst>
          </a:prstGeom>
          <a:solidFill>
            <a:srgbClr val="FF0066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Inflat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fa-IR" sz="1600" dirty="0" smtClean="0">
                <a:cs typeface="+mj-cs"/>
              </a:rPr>
              <a:t>فعل آینده</a:t>
            </a:r>
            <a:endParaRPr lang="en-US" sz="1600" dirty="0">
              <a:cs typeface="+mj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500298" y="285729"/>
            <a:ext cx="4214842" cy="1857388"/>
          </a:xfrm>
          <a:prstGeom prst="cloudCallout">
            <a:avLst>
              <a:gd name="adj1" fmla="val -1729"/>
              <a:gd name="adj2" fmla="val 103996"/>
            </a:avLst>
          </a:prstGeom>
          <a:solidFill>
            <a:srgbClr val="FF0066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 smtClean="0">
                <a:cs typeface="+mj-cs"/>
              </a:rPr>
              <a:t>( مستقبل )</a:t>
            </a:r>
            <a:endParaRPr lang="en-US" sz="5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357166"/>
            <a:ext cx="8572560" cy="6143668"/>
          </a:xfrm>
          <a:prstGeom prst="roundRect">
            <a:avLst>
              <a:gd name="adj" fmla="val 20130"/>
            </a:avLst>
          </a:prstGeom>
          <a:solidFill>
            <a:srgbClr val="FF0066"/>
          </a:solidFill>
          <a:ln w="1174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solidFill>
                  <a:srgbClr val="FFFF00"/>
                </a:solidFill>
                <a:cs typeface="+mj-cs"/>
              </a:rPr>
              <a:t>فعل آینده ( مستقبل ) : </a:t>
            </a:r>
            <a:r>
              <a:rPr lang="fa-IR" sz="2800" b="1" dirty="0" smtClean="0">
                <a:cs typeface="+mj-cs"/>
              </a:rPr>
              <a:t>فعلی که بر انجام کاری در   آینده دلالت می کند .</a:t>
            </a:r>
          </a:p>
          <a:p>
            <a:pPr algn="r"/>
            <a:endParaRPr lang="fa-IR" sz="2800" b="1" dirty="0" smtClean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cs typeface="+mj-cs"/>
              </a:rPr>
              <a:t>فرمول : </a:t>
            </a:r>
            <a:r>
              <a:rPr lang="fa-IR" sz="2800" b="1" dirty="0" smtClean="0">
                <a:cs typeface="+mj-cs"/>
              </a:rPr>
              <a:t>خواه + شناسه + بن ماضی = فعل آینده یا مستقبل</a:t>
            </a:r>
          </a:p>
          <a:p>
            <a:pPr algn="r"/>
            <a:endParaRPr lang="fa-IR" sz="2800" b="1" dirty="0" smtClean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cs typeface="+mj-cs"/>
              </a:rPr>
              <a:t>مثال : </a:t>
            </a:r>
            <a:r>
              <a:rPr lang="fa-IR" sz="2800" b="1" dirty="0" smtClean="0">
                <a:cs typeface="+mj-cs"/>
              </a:rPr>
              <a:t>خواه +  یم + آمد = خواهیم آمد</a:t>
            </a:r>
          </a:p>
          <a:p>
            <a:pPr algn="r"/>
            <a:endParaRPr lang="fa-IR" sz="2800" b="1" dirty="0" smtClean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cs typeface="+mj-cs"/>
              </a:rPr>
              <a:t>جمله : ما فردا به مدرسه خواهیم آمد .</a:t>
            </a:r>
            <a:endParaRPr lang="en-US" sz="2800" b="1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3" name="Heart 2"/>
          <p:cNvSpPr/>
          <p:nvPr/>
        </p:nvSpPr>
        <p:spPr>
          <a:xfrm rot="20205351">
            <a:off x="529637" y="4292559"/>
            <a:ext cx="2585481" cy="1767882"/>
          </a:xfrm>
          <a:prstGeom prst="heart">
            <a:avLst/>
          </a:prstGeom>
          <a:solidFill>
            <a:srgbClr val="FF99CC"/>
          </a:solidFill>
          <a:ln w="73025">
            <a:solidFill>
              <a:schemeClr val="bg1">
                <a:alpha val="8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b="1" dirty="0" smtClean="0">
                <a:cs typeface="+mj-cs"/>
              </a:rPr>
              <a:t>مصدر : آمدن</a:t>
            </a:r>
            <a:endParaRPr lang="en-US" sz="25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Face 5"/>
          <p:cNvSpPr/>
          <p:nvPr/>
        </p:nvSpPr>
        <p:spPr>
          <a:xfrm>
            <a:off x="500034" y="3571876"/>
            <a:ext cx="7929618" cy="3071834"/>
          </a:xfrm>
          <a:prstGeom prst="smileyFace">
            <a:avLst>
              <a:gd name="adj" fmla="val 4653"/>
            </a:avLst>
          </a:prstGeom>
          <a:solidFill>
            <a:srgbClr val="FF0066"/>
          </a:solidFill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 rot="20005214">
            <a:off x="-115282" y="2078022"/>
            <a:ext cx="2587972" cy="1373404"/>
          </a:xfrm>
          <a:prstGeom prst="cloudCallout">
            <a:avLst>
              <a:gd name="adj1" fmla="val 26426"/>
              <a:gd name="adj2" fmla="val 102308"/>
            </a:avLst>
          </a:prstGeom>
          <a:solidFill>
            <a:srgbClr val="FF0066"/>
          </a:solidFill>
          <a:ln w="635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+mj-cs"/>
              </a:rPr>
              <a:t>استمراری</a:t>
            </a:r>
            <a:endParaRPr lang="en-US" sz="3600" b="1" dirty="0">
              <a:cs typeface="+mj-cs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000232" y="642918"/>
            <a:ext cx="2286016" cy="1428760"/>
          </a:xfrm>
          <a:prstGeom prst="cloudCallout">
            <a:avLst>
              <a:gd name="adj1" fmla="val -2652"/>
              <a:gd name="adj2" fmla="val 148317"/>
            </a:avLst>
          </a:prstGeom>
          <a:solidFill>
            <a:srgbClr val="FF0066"/>
          </a:solidFill>
          <a:ln w="635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cs typeface="+mj-cs"/>
              </a:rPr>
              <a:t>التزامی</a:t>
            </a:r>
            <a:endParaRPr lang="en-US" sz="4000" b="1" dirty="0">
              <a:cs typeface="+mj-cs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3786182" y="1571612"/>
            <a:ext cx="2143140" cy="1428760"/>
          </a:xfrm>
          <a:prstGeom prst="cloudCallout">
            <a:avLst>
              <a:gd name="adj1" fmla="val -33916"/>
              <a:gd name="adj2" fmla="val 81540"/>
            </a:avLst>
          </a:prstGeom>
          <a:solidFill>
            <a:srgbClr val="FF0066"/>
          </a:solidFill>
          <a:ln w="635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cs typeface="+mj-cs"/>
              </a:rPr>
              <a:t>ساده</a:t>
            </a:r>
            <a:endParaRPr lang="en-US" sz="4000" b="1" dirty="0">
              <a:cs typeface="+mj-cs"/>
            </a:endParaRPr>
          </a:p>
        </p:txBody>
      </p:sp>
      <p:sp>
        <p:nvSpPr>
          <p:cNvPr id="12" name="Cloud Callout 11"/>
          <p:cNvSpPr/>
          <p:nvPr/>
        </p:nvSpPr>
        <p:spPr>
          <a:xfrm rot="1489293">
            <a:off x="5733799" y="602039"/>
            <a:ext cx="2142970" cy="1518534"/>
          </a:xfrm>
          <a:prstGeom prst="cloudCallout">
            <a:avLst>
              <a:gd name="adj1" fmla="val -7785"/>
              <a:gd name="adj2" fmla="val 149667"/>
            </a:avLst>
          </a:prstGeom>
          <a:solidFill>
            <a:srgbClr val="FF0066"/>
          </a:solidFill>
          <a:ln w="635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cs typeface="+mj-cs"/>
              </a:rPr>
              <a:t>نقلی</a:t>
            </a:r>
            <a:endParaRPr lang="en-US" sz="4000" b="1" dirty="0">
              <a:cs typeface="+mj-cs"/>
            </a:endParaRPr>
          </a:p>
        </p:txBody>
      </p:sp>
      <p:sp>
        <p:nvSpPr>
          <p:cNvPr id="13" name="Cloud Callout 12"/>
          <p:cNvSpPr/>
          <p:nvPr/>
        </p:nvSpPr>
        <p:spPr>
          <a:xfrm rot="1934505">
            <a:off x="6827807" y="2207945"/>
            <a:ext cx="2161243" cy="1472454"/>
          </a:xfrm>
          <a:prstGeom prst="cloudCallout">
            <a:avLst>
              <a:gd name="adj1" fmla="val -40532"/>
              <a:gd name="adj2" fmla="val 95106"/>
            </a:avLst>
          </a:prstGeom>
          <a:solidFill>
            <a:srgbClr val="FF0066"/>
          </a:solidFill>
          <a:ln w="635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cs typeface="+mj-cs"/>
              </a:rPr>
              <a:t>بعید</a:t>
            </a:r>
            <a:endParaRPr lang="en-US" sz="4000" b="1" dirty="0"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7356" y="4786322"/>
            <a:ext cx="5357850" cy="1137644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fa-IR" sz="5400" b="1" dirty="0" smtClean="0">
                <a:solidFill>
                  <a:schemeClr val="bg1"/>
                </a:solidFill>
                <a:cs typeface="+mj-cs"/>
              </a:rPr>
              <a:t>انواع فعل ماضی</a:t>
            </a:r>
            <a:endParaRPr lang="en-US" sz="5400" b="1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4282" y="285728"/>
            <a:ext cx="8643998" cy="6286544"/>
          </a:xfrm>
          <a:prstGeom prst="roundRect">
            <a:avLst>
              <a:gd name="adj" fmla="val 28507"/>
            </a:avLst>
          </a:prstGeom>
          <a:solidFill>
            <a:schemeClr val="accent4">
              <a:lumMod val="60000"/>
              <a:lumOff val="40000"/>
            </a:schemeClr>
          </a:solidFill>
          <a:ln w="1143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ماضی سا ده </a:t>
            </a:r>
            <a:r>
              <a:rPr lang="fa-IR" sz="40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: </a:t>
            </a:r>
            <a:r>
              <a:rPr lang="fa-IR" sz="3200" b="1" dirty="0" smtClean="0">
                <a:cs typeface="+mj-cs"/>
              </a:rPr>
              <a:t>عملی که در گذشته انجام شده است.</a:t>
            </a:r>
          </a:p>
          <a:p>
            <a:pPr algn="r"/>
            <a:endParaRPr lang="fa-IR" sz="4000" b="1" dirty="0">
              <a:cs typeface="+mj-cs"/>
            </a:endParaRPr>
          </a:p>
          <a:p>
            <a:pPr algn="r"/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فرمول </a:t>
            </a:r>
            <a:r>
              <a:rPr lang="fa-IR" sz="3200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: </a:t>
            </a:r>
            <a:r>
              <a:rPr lang="fa-IR" sz="3200" b="1" dirty="0" smtClean="0">
                <a:cs typeface="+mj-cs"/>
              </a:rPr>
              <a:t>بن ماضی + شناسه = ماضی ساده</a:t>
            </a:r>
          </a:p>
          <a:p>
            <a:pPr algn="r"/>
            <a:endParaRPr lang="fa-IR" sz="4000" b="1" dirty="0">
              <a:cs typeface="+mj-cs"/>
            </a:endParaRPr>
          </a:p>
          <a:p>
            <a:pPr algn="r"/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مثال : </a:t>
            </a:r>
            <a:r>
              <a:rPr lang="fa-IR" sz="3200" b="1" dirty="0" smtClean="0">
                <a:cs typeface="+mj-cs"/>
              </a:rPr>
              <a:t>خورد + َم = خوردم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6050" y="5643578"/>
            <a:ext cx="532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C00000"/>
                </a:solidFill>
                <a:cs typeface="+mj-cs"/>
              </a:rPr>
              <a:t>جمله : من دیروز غذا خوردم .</a:t>
            </a:r>
            <a:endParaRPr lang="en-US" sz="36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0" name="Heart 9"/>
          <p:cNvSpPr/>
          <p:nvPr/>
        </p:nvSpPr>
        <p:spPr>
          <a:xfrm rot="20369869">
            <a:off x="425183" y="4314665"/>
            <a:ext cx="2984918" cy="1764187"/>
          </a:xfrm>
          <a:prstGeom prst="hear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+mj-cs"/>
              </a:rPr>
              <a:t>مصدر :خوردن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20" y="357166"/>
            <a:ext cx="8572560" cy="6286544"/>
          </a:xfrm>
          <a:prstGeom prst="roundRect">
            <a:avLst>
              <a:gd name="adj" fmla="val 27245"/>
            </a:avLst>
          </a:prstGeom>
          <a:solidFill>
            <a:srgbClr val="FFC000">
              <a:alpha val="83137"/>
            </a:srgbClr>
          </a:solidFill>
          <a:ln w="1143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a-IR" sz="2800" b="1" dirty="0" smtClean="0"/>
          </a:p>
          <a:p>
            <a:pPr algn="r"/>
            <a:endParaRPr lang="fa-IR" sz="3200" b="1" dirty="0" smtClean="0">
              <a:solidFill>
                <a:srgbClr val="C00000"/>
              </a:solidFill>
            </a:endParaRPr>
          </a:p>
          <a:p>
            <a:pPr algn="r"/>
            <a:endParaRPr lang="fa-IR" sz="3200" b="1" dirty="0"/>
          </a:p>
          <a:p>
            <a:pPr algn="r"/>
            <a:endParaRPr lang="fa-IR" sz="3200" b="1" dirty="0" smtClean="0"/>
          </a:p>
          <a:p>
            <a:pPr algn="r"/>
            <a:r>
              <a:rPr lang="fa-IR" sz="3200" b="1" dirty="0" smtClean="0"/>
              <a:t> </a:t>
            </a:r>
          </a:p>
          <a:p>
            <a:pPr algn="r"/>
            <a:endParaRPr lang="fa-IR" sz="2800" b="1" dirty="0" smtClean="0"/>
          </a:p>
          <a:p>
            <a:pPr algn="r"/>
            <a:r>
              <a:rPr lang="fa-IR" sz="3200" b="1" dirty="0" smtClean="0"/>
              <a:t> </a:t>
            </a:r>
          </a:p>
          <a:p>
            <a:pPr algn="ctr"/>
            <a:endParaRPr lang="fa-IR" dirty="0"/>
          </a:p>
          <a:p>
            <a:pPr algn="r"/>
            <a:endParaRPr lang="fa-IR" sz="2800" b="1" dirty="0" smtClean="0"/>
          </a:p>
        </p:txBody>
      </p:sp>
      <p:sp>
        <p:nvSpPr>
          <p:cNvPr id="5" name="Heart 4"/>
          <p:cNvSpPr/>
          <p:nvPr/>
        </p:nvSpPr>
        <p:spPr>
          <a:xfrm rot="20708089">
            <a:off x="406288" y="4136350"/>
            <a:ext cx="2335260" cy="1244569"/>
          </a:xfrm>
          <a:prstGeom prst="heart">
            <a:avLst/>
          </a:prstGeom>
          <a:solidFill>
            <a:srgbClr val="FF6600"/>
          </a:solidFill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+mj-cs"/>
              </a:rPr>
              <a:t>مصدر : رفتن</a:t>
            </a:r>
            <a:endParaRPr lang="en-US" sz="2400" b="1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071546"/>
            <a:ext cx="70723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6600"/>
                </a:solidFill>
                <a:cs typeface="+mj-cs"/>
              </a:rPr>
              <a:t>ماضی استمراری : </a:t>
            </a:r>
            <a:r>
              <a:rPr lang="fa-IR" sz="2800" b="1" dirty="0" smtClean="0">
                <a:solidFill>
                  <a:schemeClr val="bg1"/>
                </a:solidFill>
                <a:cs typeface="+mj-cs"/>
              </a:rPr>
              <a:t>عملی که در گذشته به صورت مستمر و </a:t>
            </a:r>
          </a:p>
          <a:p>
            <a:pPr algn="r"/>
            <a:endParaRPr lang="fa-IR" sz="2800" b="1" dirty="0" smtClean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chemeClr val="bg1"/>
                </a:solidFill>
                <a:cs typeface="+mj-cs"/>
              </a:rPr>
              <a:t>پیوسته انجام شده است .</a:t>
            </a:r>
          </a:p>
          <a:p>
            <a:endParaRPr lang="fa-IR" sz="2800" b="1" dirty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6600"/>
                </a:solidFill>
                <a:cs typeface="+mj-cs"/>
              </a:rPr>
              <a:t>فرمول : </a:t>
            </a:r>
            <a:r>
              <a:rPr lang="fa-IR" sz="2800" b="1" dirty="0" smtClean="0">
                <a:solidFill>
                  <a:schemeClr val="bg1"/>
                </a:solidFill>
                <a:cs typeface="+mj-cs"/>
              </a:rPr>
              <a:t>می + بن ماضی + شناسه = ماضی استمراری</a:t>
            </a:r>
          </a:p>
          <a:p>
            <a:endParaRPr lang="fa-IR" sz="2800" b="1" dirty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6600"/>
                </a:solidFill>
                <a:cs typeface="+mj-cs"/>
              </a:rPr>
              <a:t>مثال : </a:t>
            </a:r>
            <a:r>
              <a:rPr lang="fa-IR" sz="2800" b="1" dirty="0" smtClean="0">
                <a:solidFill>
                  <a:schemeClr val="bg1"/>
                </a:solidFill>
                <a:cs typeface="+mj-cs"/>
              </a:rPr>
              <a:t>می + رفت + ی = می رفتی</a:t>
            </a:r>
          </a:p>
          <a:p>
            <a:endParaRPr lang="fa-IR" sz="2800" b="1" dirty="0" smtClean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C00000"/>
                </a:solidFill>
                <a:cs typeface="+mj-cs"/>
              </a:rPr>
              <a:t>جمله : تو در گذشته هر روز به مدرسه می رفتی </a:t>
            </a:r>
            <a:r>
              <a:rPr lang="fa-IR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285728"/>
            <a:ext cx="8643998" cy="6286544"/>
          </a:xfrm>
          <a:prstGeom prst="roundRect">
            <a:avLst>
              <a:gd name="adj" fmla="val 27245"/>
            </a:avLst>
          </a:prstGeom>
          <a:solidFill>
            <a:srgbClr val="92D050"/>
          </a:solidFill>
          <a:ln w="1143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ماضی التزامی : </a:t>
            </a:r>
            <a:r>
              <a:rPr lang="fa-IR" sz="2400" b="1" dirty="0" smtClean="0">
                <a:cs typeface="+mj-cs"/>
              </a:rPr>
              <a:t>عملی که در گذشته با شک ، تردید ، آرزو و یا شرط همراه </a:t>
            </a:r>
          </a:p>
          <a:p>
            <a:pPr algn="r"/>
            <a:r>
              <a:rPr lang="fa-IR" sz="2400" b="1" dirty="0" smtClean="0">
                <a:cs typeface="+mj-cs"/>
              </a:rPr>
              <a:t>بوده است .</a:t>
            </a:r>
          </a:p>
          <a:p>
            <a:pPr algn="r"/>
            <a:endParaRPr lang="fa-IR" sz="2400" b="1" dirty="0" smtClean="0">
              <a:cs typeface="+mj-cs"/>
            </a:endParaRPr>
          </a:p>
          <a:p>
            <a:pPr algn="r"/>
            <a:r>
              <a:rPr lang="fa-IR" sz="2400" b="1" dirty="0" smtClean="0">
                <a:cs typeface="+mj-cs"/>
              </a:rPr>
              <a:t>فرمول : بن ماضی + ه + باش +شناسه = ماضی التزامی</a:t>
            </a:r>
          </a:p>
          <a:p>
            <a:pPr algn="r"/>
            <a:endParaRPr lang="fa-IR" sz="2400" b="1" dirty="0" smtClean="0">
              <a:cs typeface="+mj-cs"/>
            </a:endParaRPr>
          </a:p>
          <a:p>
            <a:pPr algn="r"/>
            <a:r>
              <a:rPr lang="fa-IR" sz="2400" b="1" dirty="0" smtClean="0">
                <a:cs typeface="+mj-cs"/>
              </a:rPr>
              <a:t>مثال :خوابید +ه + باش + َد = خوابیده باشد</a:t>
            </a:r>
          </a:p>
          <a:p>
            <a:pPr algn="r"/>
            <a:endParaRPr lang="fa-IR" sz="2400" b="1" dirty="0"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جمله </a:t>
            </a: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( همراه با شک و تردید ) : </a:t>
            </a: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شاید او خوابیده با شد . </a:t>
            </a:r>
          </a:p>
          <a:p>
            <a:pPr algn="r"/>
            <a:endParaRPr lang="fa-IR" sz="2400" b="1" dirty="0"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جمله </a:t>
            </a: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( همراه با آرزو ) : </a:t>
            </a: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ای کاش او خوابیده باشد .</a:t>
            </a:r>
          </a:p>
          <a:p>
            <a:pPr algn="r"/>
            <a:endParaRPr lang="en-US" sz="2400" b="1" dirty="0" smtClean="0"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جمله </a:t>
            </a:r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+mj-cs"/>
              </a:rPr>
              <a:t>(همراه با شرط ) :</a:t>
            </a:r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اگر او خوابیده باشد .</a:t>
            </a:r>
          </a:p>
          <a:p>
            <a:pPr algn="r"/>
            <a:endParaRPr lang="fa-IR" sz="2400" b="1" dirty="0" smtClean="0">
              <a:cs typeface="+mj-cs"/>
            </a:endParaRPr>
          </a:p>
          <a:p>
            <a:pPr algn="r"/>
            <a:r>
              <a:rPr lang="fa-IR" sz="2400" b="1" dirty="0" smtClean="0">
                <a:solidFill>
                  <a:srgbClr val="C00000"/>
                </a:solidFill>
                <a:cs typeface="+mj-cs"/>
              </a:rPr>
              <a:t>استثنا : </a:t>
            </a:r>
            <a:r>
              <a:rPr lang="fa-IR" sz="2300" b="1" dirty="0" smtClean="0">
                <a:solidFill>
                  <a:schemeClr val="bg1"/>
                </a:solidFill>
                <a:cs typeface="+mj-cs"/>
              </a:rPr>
              <a:t>دربین افعال ماضی فقط سوم شخص مفردِ </a:t>
            </a:r>
            <a:r>
              <a:rPr lang="fa-IR" sz="2300" b="1" dirty="0" smtClean="0">
                <a:solidFill>
                  <a:srgbClr val="C00000"/>
                </a:solidFill>
                <a:cs typeface="+mj-cs"/>
              </a:rPr>
              <a:t>ماضی التزامی </a:t>
            </a:r>
            <a:r>
              <a:rPr lang="fa-IR" sz="2300" b="1" dirty="0" smtClean="0">
                <a:solidFill>
                  <a:schemeClr val="bg1"/>
                </a:solidFill>
                <a:cs typeface="+mj-cs"/>
              </a:rPr>
              <a:t>شناسه ی</a:t>
            </a:r>
            <a:r>
              <a:rPr lang="fa-IR" sz="2300" b="1" dirty="0" smtClean="0">
                <a:solidFill>
                  <a:srgbClr val="C00000"/>
                </a:solidFill>
                <a:cs typeface="+mj-cs"/>
              </a:rPr>
              <a:t> َد </a:t>
            </a:r>
            <a:r>
              <a:rPr lang="fa-IR" sz="2300" b="1" dirty="0" smtClean="0">
                <a:solidFill>
                  <a:schemeClr val="bg1"/>
                </a:solidFill>
                <a:cs typeface="+mj-cs"/>
              </a:rPr>
              <a:t>می گیرد </a:t>
            </a:r>
            <a:r>
              <a:rPr lang="fa-IR" sz="23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Heart 5"/>
          <p:cNvSpPr/>
          <p:nvPr/>
        </p:nvSpPr>
        <p:spPr>
          <a:xfrm rot="19873176">
            <a:off x="372291" y="3120309"/>
            <a:ext cx="2349563" cy="1432482"/>
          </a:xfrm>
          <a:prstGeom prst="hear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+mj-cs"/>
              </a:rPr>
              <a:t>مصدر : خوابیدن</a:t>
            </a:r>
            <a:endParaRPr lang="en-US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20" y="214290"/>
            <a:ext cx="8572560" cy="6429420"/>
          </a:xfrm>
          <a:prstGeom prst="roundRect">
            <a:avLst>
              <a:gd name="adj" fmla="val 29920"/>
            </a:avLst>
          </a:prstGeom>
          <a:solidFill>
            <a:srgbClr val="00CCFF">
              <a:alpha val="70980"/>
            </a:srgbClr>
          </a:solidFill>
          <a:ln w="1143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ماضی نقلی : </a:t>
            </a:r>
            <a:r>
              <a:rPr lang="fa-IR" sz="3200" b="1" dirty="0" smtClean="0">
                <a:cs typeface="+mj-cs"/>
              </a:rPr>
              <a:t>عملی که در گذشته انجام شده و اثر آن تا </a:t>
            </a:r>
          </a:p>
          <a:p>
            <a:pPr algn="r"/>
            <a:endParaRPr lang="fa-IR" sz="3200" b="1" dirty="0" smtClean="0">
              <a:cs typeface="+mj-cs"/>
            </a:endParaRPr>
          </a:p>
          <a:p>
            <a:pPr algn="r"/>
            <a:r>
              <a:rPr lang="fa-IR" sz="3200" b="1" dirty="0" smtClean="0">
                <a:cs typeface="+mj-cs"/>
              </a:rPr>
              <a:t>حال باقی است .</a:t>
            </a:r>
          </a:p>
          <a:p>
            <a:pPr algn="r"/>
            <a:endParaRPr lang="fa-IR" sz="2800" b="1" dirty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فرمول:</a:t>
            </a:r>
            <a:r>
              <a:rPr lang="fa-IR" sz="3000" b="1" dirty="0" smtClean="0">
                <a:cs typeface="+mj-cs"/>
              </a:rPr>
              <a:t>بن ماضی + ه + ( ام ، ای ، است ، ایم ، اید ، اند )</a:t>
            </a:r>
          </a:p>
          <a:p>
            <a:pPr algn="r"/>
            <a:endParaRPr lang="fa-IR" sz="2800" b="1" dirty="0">
              <a:cs typeface="+mj-cs"/>
            </a:endParaRPr>
          </a:p>
          <a:p>
            <a:pPr algn="r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مثال : </a:t>
            </a:r>
            <a:r>
              <a:rPr lang="fa-IR" sz="3200" b="1" dirty="0" smtClean="0">
                <a:cs typeface="+mj-cs"/>
              </a:rPr>
              <a:t>کرد + ه + ایم </a:t>
            </a:r>
          </a:p>
          <a:p>
            <a:pPr algn="r"/>
            <a:endParaRPr lang="fa-IR" sz="2800" b="1" dirty="0">
              <a:cs typeface="+mj-cs"/>
            </a:endParaRPr>
          </a:p>
          <a:p>
            <a:pPr algn="r"/>
            <a:r>
              <a:rPr lang="fa-IR" sz="3200" b="1" dirty="0" smtClean="0">
                <a:solidFill>
                  <a:srgbClr val="C00000"/>
                </a:solidFill>
                <a:cs typeface="+mj-cs"/>
              </a:rPr>
              <a:t>جمله : ما دیروز باغچه را گُلکاری کرده ایم </a:t>
            </a:r>
            <a:r>
              <a:rPr lang="fa-IR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 rot="20551756">
            <a:off x="506156" y="3942833"/>
            <a:ext cx="2274686" cy="1818016"/>
          </a:xfrm>
          <a:prstGeom prst="hear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b="1" dirty="0" smtClean="0">
                <a:cs typeface="+mj-cs"/>
              </a:rPr>
              <a:t>مصدر : کردن</a:t>
            </a:r>
            <a:endParaRPr lang="en-US" sz="22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20" y="214290"/>
            <a:ext cx="8572560" cy="6429420"/>
          </a:xfrm>
          <a:prstGeom prst="roundRect">
            <a:avLst>
              <a:gd name="adj" fmla="val 24748"/>
            </a:avLst>
          </a:prstGeom>
          <a:solidFill>
            <a:srgbClr val="FF0066">
              <a:alpha val="34118"/>
            </a:srgbClr>
          </a:solidFill>
          <a:ln w="1143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3200" b="1" dirty="0" smtClean="0">
                <a:solidFill>
                  <a:srgbClr val="FF0066"/>
                </a:solidFill>
                <a:cs typeface="+mj-cs"/>
              </a:rPr>
              <a:t>ماضی بعید : </a:t>
            </a:r>
            <a:r>
              <a:rPr lang="fa-IR" sz="3200" b="1" dirty="0" smtClean="0">
                <a:cs typeface="+mj-cs"/>
              </a:rPr>
              <a:t>عملی که در گذشته ی دور انجام شده و به پایان رسیده است .</a:t>
            </a:r>
          </a:p>
          <a:p>
            <a:pPr algn="r"/>
            <a:endParaRPr lang="fa-IR" sz="2300" b="1" dirty="0">
              <a:cs typeface="+mj-cs"/>
            </a:endParaRPr>
          </a:p>
          <a:p>
            <a:pPr algn="r"/>
            <a:r>
              <a:rPr lang="fa-IR" sz="3200" b="1" dirty="0" smtClean="0">
                <a:solidFill>
                  <a:srgbClr val="FF0066"/>
                </a:solidFill>
                <a:cs typeface="+mj-cs"/>
              </a:rPr>
              <a:t>فرمول : </a:t>
            </a:r>
            <a:r>
              <a:rPr lang="fa-IR" sz="3200" b="1" dirty="0" smtClean="0">
                <a:cs typeface="+mj-cs"/>
              </a:rPr>
              <a:t>بن ماضی + ه + بود + شناسه = ماضی بعید </a:t>
            </a:r>
          </a:p>
          <a:p>
            <a:pPr algn="r"/>
            <a:endParaRPr lang="fa-IR" sz="2300" b="1" dirty="0">
              <a:cs typeface="+mj-cs"/>
            </a:endParaRPr>
          </a:p>
          <a:p>
            <a:pPr algn="r"/>
            <a:r>
              <a:rPr lang="fa-IR" sz="3200" b="1" dirty="0" smtClean="0">
                <a:solidFill>
                  <a:srgbClr val="FF0066"/>
                </a:solidFill>
                <a:cs typeface="+mj-cs"/>
              </a:rPr>
              <a:t>مثال : </a:t>
            </a:r>
            <a:r>
              <a:rPr lang="fa-IR" sz="3200" b="1" dirty="0" smtClean="0">
                <a:cs typeface="+mj-cs"/>
              </a:rPr>
              <a:t>رفت + ه + بود + یَد = رفته بودید </a:t>
            </a:r>
          </a:p>
          <a:p>
            <a:pPr algn="r"/>
            <a:endParaRPr lang="fa-IR" sz="2300" b="1" dirty="0">
              <a:cs typeface="+mj-cs"/>
            </a:endParaRPr>
          </a:p>
          <a:p>
            <a:pPr algn="r"/>
            <a:r>
              <a:rPr lang="fa-IR" sz="3200" b="1" dirty="0" smtClean="0">
                <a:solidFill>
                  <a:srgbClr val="C00000"/>
                </a:solidFill>
                <a:cs typeface="+mj-cs"/>
              </a:rPr>
              <a:t>جمله : شما ده سال پیش به مکّه رفته بودید .</a:t>
            </a:r>
            <a:endParaRPr lang="en-US" sz="32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Heart 2"/>
          <p:cNvSpPr/>
          <p:nvPr/>
        </p:nvSpPr>
        <p:spPr>
          <a:xfrm rot="19509223">
            <a:off x="506729" y="4124017"/>
            <a:ext cx="2135733" cy="1443849"/>
          </a:xfrm>
          <a:prstGeom prst="heart">
            <a:avLst/>
          </a:prstGeom>
          <a:solidFill>
            <a:srgbClr val="FF0066"/>
          </a:solidFill>
          <a:ln w="984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+mj-cs"/>
              </a:rPr>
              <a:t>مصدر : رفتن</a:t>
            </a:r>
            <a:endParaRPr lang="en-US" sz="20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42910" y="3214686"/>
            <a:ext cx="7715304" cy="3286148"/>
          </a:xfrm>
          <a:prstGeom prst="smileyFace">
            <a:avLst/>
          </a:prstGeom>
          <a:solidFill>
            <a:srgbClr val="FF0066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 rot="20336226">
            <a:off x="171015" y="612667"/>
            <a:ext cx="3714776" cy="1642295"/>
          </a:xfrm>
          <a:prstGeom prst="cloudCallout">
            <a:avLst>
              <a:gd name="adj1" fmla="val 22572"/>
              <a:gd name="adj2" fmla="val 131500"/>
            </a:avLst>
          </a:prstGeom>
          <a:solidFill>
            <a:srgbClr val="FF0066"/>
          </a:solidFill>
          <a:ln w="952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cs typeface="+mj-cs"/>
              </a:rPr>
              <a:t>اخباری</a:t>
            </a:r>
            <a:endParaRPr lang="en-US" sz="6000" b="1" dirty="0">
              <a:cs typeface="+mj-cs"/>
            </a:endParaRPr>
          </a:p>
        </p:txBody>
      </p:sp>
      <p:sp>
        <p:nvSpPr>
          <p:cNvPr id="6" name="Cloud Callout 5"/>
          <p:cNvSpPr/>
          <p:nvPr/>
        </p:nvSpPr>
        <p:spPr>
          <a:xfrm rot="1607409">
            <a:off x="5501643" y="448580"/>
            <a:ext cx="3510628" cy="1786883"/>
          </a:xfrm>
          <a:prstGeom prst="cloudCallout">
            <a:avLst>
              <a:gd name="adj1" fmla="val -26925"/>
              <a:gd name="adj2" fmla="val 138343"/>
            </a:avLst>
          </a:prstGeom>
          <a:solidFill>
            <a:srgbClr val="FF0066"/>
          </a:solidFill>
          <a:ln w="952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cs typeface="+mj-cs"/>
              </a:rPr>
              <a:t>التزامی</a:t>
            </a:r>
            <a:endParaRPr lang="en-US" sz="6000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857760"/>
            <a:ext cx="5429288" cy="830997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fa-IR" sz="4800" b="1" dirty="0" smtClean="0">
                <a:solidFill>
                  <a:schemeClr val="bg1"/>
                </a:solidFill>
                <a:cs typeface="+mj-cs"/>
              </a:rPr>
              <a:t>انواع فعل مضارع</a:t>
            </a:r>
            <a:endParaRPr lang="en-US" sz="4800" b="1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214290"/>
            <a:ext cx="8715436" cy="6357982"/>
          </a:xfrm>
          <a:prstGeom prst="roundRect">
            <a:avLst>
              <a:gd name="adj" fmla="val 28568"/>
            </a:avLst>
          </a:prstGeom>
          <a:solidFill>
            <a:schemeClr val="accent4">
              <a:lumMod val="50000"/>
            </a:schemeClr>
          </a:solidFill>
          <a:ln w="1047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 smtClean="0">
                <a:solidFill>
                  <a:srgbClr val="FFFF00"/>
                </a:solidFill>
                <a:latin typeface="+mj-lt"/>
                <a:cs typeface="+mj-cs"/>
              </a:rPr>
              <a:t>مضارع اخباری : </a:t>
            </a:r>
            <a:r>
              <a:rPr lang="fa-IR" sz="2800" b="1" dirty="0" smtClean="0">
                <a:solidFill>
                  <a:schemeClr val="bg1"/>
                </a:solidFill>
                <a:latin typeface="+mj-lt"/>
                <a:cs typeface="+mj-cs"/>
              </a:rPr>
              <a:t>بر انجام عملی در زمان حال یا آینده ی نزدیک </a:t>
            </a:r>
          </a:p>
          <a:p>
            <a:pPr algn="r"/>
            <a:endParaRPr lang="fa-IR" sz="2800" b="1" dirty="0" smtClean="0">
              <a:solidFill>
                <a:schemeClr val="bg1"/>
              </a:solidFill>
              <a:latin typeface="+mj-lt"/>
              <a:cs typeface="+mj-cs"/>
            </a:endParaRPr>
          </a:p>
          <a:p>
            <a:pPr algn="r"/>
            <a:r>
              <a:rPr lang="fa-IR" sz="2800" b="1" dirty="0" smtClean="0">
                <a:solidFill>
                  <a:schemeClr val="bg1"/>
                </a:solidFill>
                <a:latin typeface="+mj-lt"/>
                <a:cs typeface="+mj-cs"/>
              </a:rPr>
              <a:t>دلالت می کند .</a:t>
            </a:r>
          </a:p>
          <a:p>
            <a:pPr algn="r"/>
            <a:endParaRPr lang="fa-IR" sz="2800" b="1" dirty="0">
              <a:solidFill>
                <a:srgbClr val="FFFF00"/>
              </a:solidFill>
              <a:latin typeface="+mj-lt"/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latin typeface="+mj-lt"/>
                <a:cs typeface="+mj-cs"/>
              </a:rPr>
              <a:t>فرمول : </a:t>
            </a:r>
            <a:r>
              <a:rPr lang="fa-IR" sz="2800" b="1" dirty="0" smtClean="0">
                <a:solidFill>
                  <a:schemeClr val="bg1"/>
                </a:solidFill>
                <a:latin typeface="+mj-lt"/>
                <a:cs typeface="+mj-cs"/>
              </a:rPr>
              <a:t>می + بن مضارع + شناسه = مضارع اخباری</a:t>
            </a:r>
          </a:p>
          <a:p>
            <a:pPr algn="r"/>
            <a:endParaRPr lang="fa-IR" sz="2800" b="1" dirty="0" smtClean="0">
              <a:solidFill>
                <a:srgbClr val="FFFF00"/>
              </a:solidFill>
              <a:latin typeface="+mj-lt"/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latin typeface="+mj-lt"/>
                <a:cs typeface="+mj-cs"/>
              </a:rPr>
              <a:t>مثال : </a:t>
            </a:r>
            <a:r>
              <a:rPr lang="fa-IR" sz="2800" b="1" dirty="0" smtClean="0">
                <a:solidFill>
                  <a:schemeClr val="bg1"/>
                </a:solidFill>
                <a:latin typeface="+mj-lt"/>
                <a:cs typeface="+mj-cs"/>
              </a:rPr>
              <a:t>می + خوان + َند = می خوانَند</a:t>
            </a:r>
          </a:p>
          <a:p>
            <a:pPr algn="r"/>
            <a:endParaRPr lang="fa-IR" sz="2800" b="1" dirty="0">
              <a:solidFill>
                <a:srgbClr val="FFFF00"/>
              </a:solidFill>
              <a:latin typeface="+mj-lt"/>
              <a:cs typeface="+mj-cs"/>
            </a:endParaRPr>
          </a:p>
          <a:p>
            <a:pPr algn="r"/>
            <a:r>
              <a:rPr lang="fa-IR" sz="2800" b="1" dirty="0" smtClean="0">
                <a:solidFill>
                  <a:srgbClr val="FFFF00"/>
                </a:solidFill>
                <a:latin typeface="+mj-lt"/>
                <a:cs typeface="+mj-cs"/>
              </a:rPr>
              <a:t>جمله : </a:t>
            </a:r>
            <a:r>
              <a:rPr lang="fa-IR" sz="2800" b="1" dirty="0" smtClean="0">
                <a:solidFill>
                  <a:schemeClr val="bg1"/>
                </a:solidFill>
                <a:latin typeface="+mj-lt"/>
                <a:cs typeface="+mj-cs"/>
              </a:rPr>
              <a:t>دانش آموزان با صوت زیبایی قرآن می خوانَند </a:t>
            </a:r>
            <a:r>
              <a:rPr lang="fa-IR" dirty="0" smtClean="0">
                <a:solidFill>
                  <a:schemeClr val="bg1"/>
                </a:solidFill>
                <a:latin typeface="+mj-lt"/>
                <a:cs typeface="+mj-cs"/>
              </a:rPr>
              <a:t>. </a:t>
            </a:r>
          </a:p>
        </p:txBody>
      </p:sp>
      <p:sp>
        <p:nvSpPr>
          <p:cNvPr id="3" name="Heart 2"/>
          <p:cNvSpPr/>
          <p:nvPr/>
        </p:nvSpPr>
        <p:spPr>
          <a:xfrm rot="20691682">
            <a:off x="342595" y="3850540"/>
            <a:ext cx="2048454" cy="1535095"/>
          </a:xfrm>
          <a:prstGeom prst="heart">
            <a:avLst/>
          </a:prstGeom>
          <a:solidFill>
            <a:schemeClr val="accent4">
              <a:lumMod val="60000"/>
              <a:lumOff val="40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+mj-cs"/>
              </a:rPr>
              <a:t>مصدر : خواندن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alibri"/>
        <a:ea typeface=""/>
        <a:cs typeface="Times New Roman"/>
      </a:majorFont>
      <a:minorFont>
        <a:latin typeface="Calibri"/>
        <a:ea typeface=""/>
        <a:cs typeface="IranNastaliq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524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nargesh</cp:lastModifiedBy>
  <cp:revision>33</cp:revision>
  <dcterms:created xsi:type="dcterms:W3CDTF">2013-01-13T15:56:45Z</dcterms:created>
  <dcterms:modified xsi:type="dcterms:W3CDTF">2013-02-15T07:29:31Z</dcterms:modified>
</cp:coreProperties>
</file>